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Century Gothic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jGRIy06v10yvy4GfPNZJCYvsEn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enturyGothic-bold.fntdata"/><Relationship Id="rId16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19" Type="http://schemas.openxmlformats.org/officeDocument/2006/relationships/font" Target="fonts/CenturyGothic-boldItalic.fntdata"/><Relationship Id="rId6" Type="http://schemas.openxmlformats.org/officeDocument/2006/relationships/slide" Target="slides/slide2.xml"/><Relationship Id="rId18" Type="http://schemas.openxmlformats.org/officeDocument/2006/relationships/font" Target="fonts/CenturyGothic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99437b9f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99437b9f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399437b9f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e0597edb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f6e0597edb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6e0597edb_4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f6e0597edb_4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f6e0597edb_4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5bb1bd3b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55bb1bd3b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55bb1bd3b0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5bb1bd3b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55bb1bd3b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155bb1bd3b0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5bb1bd3b0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55bb1bd3b0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55bb1bd3b0_3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5bb1bd3b0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55bb1bd3b0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55bb1bd3b0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5bb1bd3b0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5bb1bd3b0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55bb1bd3b0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99437be8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99437be8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399437be84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99437be8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99437be8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399437be84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de título">
  <p:cSld name="2_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2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apositiva de título">
  <p:cSld name="4_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apositiva de título">
  <p:cSld name="3_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6550810" y="940034"/>
            <a:ext cx="52497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s-MX" sz="6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 de</a:t>
            </a:r>
            <a:endParaRPr b="0" i="0" sz="37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998361" y="3680059"/>
            <a:ext cx="508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Juan Camilo Gutierrez Hoyos 2185149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Jose David Santacruz Guerrero 2180059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Daniel Fernando Correa Pabón 2175311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Juan Camilo Espinosa Dominguez 2175762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Yerson David Rozo Giraldo 2170234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5712746" y="3010250"/>
            <a:ext cx="746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s-MX" sz="2900">
                <a:solidFill>
                  <a:schemeClr val="dk1"/>
                </a:solidFill>
              </a:rPr>
              <a:t>Seminario de IA</a:t>
            </a:r>
            <a:r>
              <a:rPr b="1" i="0" lang="es-MX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7085700" y="3482575"/>
            <a:ext cx="4714800" cy="1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6938500" y="1601825"/>
            <a:ext cx="514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7932100" y="1663350"/>
            <a:ext cx="4151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Sesgos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99437b9f8_0_1"/>
          <p:cNvSpPr txBox="1"/>
          <p:nvPr/>
        </p:nvSpPr>
        <p:spPr>
          <a:xfrm>
            <a:off x="568275" y="496125"/>
            <a:ext cx="9373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CONCLUSIONES</a:t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g1399437b9f8_0_1"/>
          <p:cNvSpPr txBox="1"/>
          <p:nvPr/>
        </p:nvSpPr>
        <p:spPr>
          <a:xfrm>
            <a:off x="2567050" y="2058288"/>
            <a:ext cx="663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El </a:t>
            </a:r>
            <a:r>
              <a:rPr lang="es-MX"/>
              <a:t>análisis</a:t>
            </a:r>
            <a:r>
              <a:rPr lang="es-MX"/>
              <a:t> de los conjuntos de datos es una tarea de vital importancia antes del desarrollo de cualquier </a:t>
            </a:r>
            <a:r>
              <a:rPr lang="es-MX"/>
              <a:t>modelo</a:t>
            </a:r>
            <a:r>
              <a:rPr lang="es-MX"/>
              <a:t> predictivo pues permite identificar posibles sesgos en los datos que pueden afectar el rendimiento del modelo.</a:t>
            </a:r>
            <a:endParaRPr/>
          </a:p>
        </p:txBody>
      </p:sp>
      <p:pic>
        <p:nvPicPr>
          <p:cNvPr id="183" name="Google Shape;183;g1399437b9f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925" y="1788437"/>
            <a:ext cx="1371025" cy="13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399437b9f8_0_1"/>
          <p:cNvSpPr txBox="1"/>
          <p:nvPr/>
        </p:nvSpPr>
        <p:spPr>
          <a:xfrm>
            <a:off x="2567050" y="3968400"/>
            <a:ext cx="690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Es necesario identificar frente a </a:t>
            </a:r>
            <a:r>
              <a:rPr lang="es-MX"/>
              <a:t>qué</a:t>
            </a:r>
            <a:r>
              <a:rPr lang="es-MX"/>
              <a:t> comportamiento en los datos el modelo tiende a tener una menor efectividad en las predicciones, de esta manera será posible determinar bajo </a:t>
            </a:r>
            <a:r>
              <a:rPr lang="es-MX"/>
              <a:t>qué</a:t>
            </a:r>
            <a:r>
              <a:rPr lang="es-MX"/>
              <a:t> circunstancias es adecuado hacer uso del modelo o cuando no.</a:t>
            </a:r>
            <a:endParaRPr/>
          </a:p>
        </p:txBody>
      </p:sp>
      <p:pic>
        <p:nvPicPr>
          <p:cNvPr id="185" name="Google Shape;185;g1399437b9f8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925" y="3698538"/>
            <a:ext cx="1371025" cy="13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6e0597edb_1_48"/>
          <p:cNvSpPr txBox="1"/>
          <p:nvPr/>
        </p:nvSpPr>
        <p:spPr>
          <a:xfrm>
            <a:off x="7630160" y="2326640"/>
            <a:ext cx="3342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b="1" i="0" lang="es-MX" sz="1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</a:t>
            </a:r>
            <a:endParaRPr b="1" i="0" sz="1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6e0597edb_4_93"/>
          <p:cNvSpPr txBox="1"/>
          <p:nvPr/>
        </p:nvSpPr>
        <p:spPr>
          <a:xfrm>
            <a:off x="568275" y="496125"/>
            <a:ext cx="9373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ELEGIDO </a:t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gf6e0597edb_4_93"/>
          <p:cNvSpPr txBox="1"/>
          <p:nvPr/>
        </p:nvSpPr>
        <p:spPr>
          <a:xfrm>
            <a:off x="568275" y="1459200"/>
            <a:ext cx="34395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-MX" sz="2500">
                <a:solidFill>
                  <a:srgbClr val="202124"/>
                </a:solidFill>
                <a:highlight>
                  <a:srgbClr val="FFFFFF"/>
                </a:highlight>
              </a:rPr>
              <a:t>Credit Card Fraud</a:t>
            </a:r>
            <a:endParaRPr b="1" i="1" sz="2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5" name="Google Shape;105;gf6e0597edb_4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75" y="2645475"/>
            <a:ext cx="3941601" cy="22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f6e0597edb_4_93"/>
          <p:cNvSpPr txBox="1"/>
          <p:nvPr/>
        </p:nvSpPr>
        <p:spPr>
          <a:xfrm>
            <a:off x="4814325" y="1795875"/>
            <a:ext cx="7226100" cy="4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400"/>
              <a:buAutoNum type="arabicPeriod"/>
            </a:pPr>
            <a:r>
              <a:rPr b="1" lang="es-MX">
                <a:solidFill>
                  <a:srgbClr val="202124"/>
                </a:solidFill>
                <a:highlight>
                  <a:srgbClr val="FFFFFF"/>
                </a:highlight>
              </a:rPr>
              <a:t>d</a:t>
            </a:r>
            <a:r>
              <a:rPr b="1" lang="es-MX">
                <a:solidFill>
                  <a:srgbClr val="202124"/>
                </a:solidFill>
                <a:highlight>
                  <a:srgbClr val="FFFFFF"/>
                </a:highlight>
              </a:rPr>
              <a:t>istance_from_home =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Indica la distancia desde la casa donde se realizó la transacción.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AutoNum type="arabicPeriod"/>
            </a:pPr>
            <a:r>
              <a:rPr b="1" lang="es-MX">
                <a:solidFill>
                  <a:srgbClr val="202124"/>
                </a:solidFill>
                <a:highlight>
                  <a:srgbClr val="FFFFFF"/>
                </a:highlight>
              </a:rPr>
              <a:t>distance_from_last_transaction =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Indica la distancia desde la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última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 transacción ocurrida.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AutoNum type="arabicPeriod"/>
            </a:pPr>
            <a:r>
              <a:rPr b="1" lang="es-MX">
                <a:solidFill>
                  <a:srgbClr val="202124"/>
                </a:solidFill>
                <a:highlight>
                  <a:srgbClr val="FFFFFF"/>
                </a:highlight>
              </a:rPr>
              <a:t>ratio_to_median_purchase_price =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Relación entre el precio de compra de la transacción y</a:t>
            </a:r>
            <a:r>
              <a:rPr b="1" lang="es-MX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el</a:t>
            </a:r>
            <a:r>
              <a:rPr b="1" lang="es-MX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precio de compra medio.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AutoNum type="arabicPeriod"/>
            </a:pPr>
            <a:r>
              <a:rPr b="1" lang="es-MX">
                <a:solidFill>
                  <a:srgbClr val="202124"/>
                </a:solidFill>
                <a:highlight>
                  <a:srgbClr val="FFFFFF"/>
                </a:highlight>
              </a:rPr>
              <a:t>repeat_retailer =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Indica si la transacción se realizó desde el mismo minorista. 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AutoNum type="arabicPeriod"/>
            </a:pPr>
            <a:r>
              <a:rPr b="1" lang="es-MX">
                <a:solidFill>
                  <a:srgbClr val="202124"/>
                </a:solidFill>
                <a:highlight>
                  <a:srgbClr val="FFFFFF"/>
                </a:highlight>
              </a:rPr>
              <a:t>used_chip =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Indica se la transacción se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realizó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 a través de chip (tarjeta de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crédito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).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AutoNum type="arabicPeriod"/>
            </a:pPr>
            <a:r>
              <a:rPr b="1" lang="es-MX">
                <a:solidFill>
                  <a:srgbClr val="202124"/>
                </a:solidFill>
                <a:highlight>
                  <a:srgbClr val="FFFFFF"/>
                </a:highlight>
              </a:rPr>
              <a:t>used_pin_number =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Indica si la transacción se realizó mediante el uso de un número PIN.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AutoNum type="arabicPeriod"/>
            </a:pPr>
            <a:r>
              <a:rPr b="1" lang="es-MX">
                <a:solidFill>
                  <a:srgbClr val="202124"/>
                </a:solidFill>
                <a:highlight>
                  <a:srgbClr val="FFFFFF"/>
                </a:highlight>
              </a:rPr>
              <a:t>online_order =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 Indica si la transacción fue de un pedido en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línea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AutoNum type="arabicPeriod"/>
            </a:pPr>
            <a:r>
              <a:rPr b="1" lang="es-MX">
                <a:solidFill>
                  <a:srgbClr val="202124"/>
                </a:solidFill>
                <a:highlight>
                  <a:srgbClr val="FFFFFF"/>
                </a:highlight>
              </a:rPr>
              <a:t>fraud = </a:t>
            </a:r>
            <a:r>
              <a:rPr lang="es-MX">
                <a:solidFill>
                  <a:srgbClr val="202124"/>
                </a:solidFill>
                <a:highlight>
                  <a:srgbClr val="FFFFFF"/>
                </a:highlight>
              </a:rPr>
              <a:t>Indica si la transacción fue fraudulenta.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gf6e0597edb_4_93"/>
          <p:cNvSpPr txBox="1"/>
          <p:nvPr/>
        </p:nvSpPr>
        <p:spPr>
          <a:xfrm>
            <a:off x="5001325" y="1459200"/>
            <a:ext cx="48318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-MX" sz="2500">
                <a:solidFill>
                  <a:srgbClr val="202124"/>
                </a:solidFill>
                <a:highlight>
                  <a:srgbClr val="FFFFFF"/>
                </a:highlight>
              </a:rPr>
              <a:t>Variables del dataset</a:t>
            </a:r>
            <a:endParaRPr b="1" i="1" sz="25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5bb1bd3b0_2_0"/>
          <p:cNvSpPr txBox="1"/>
          <p:nvPr/>
        </p:nvSpPr>
        <p:spPr>
          <a:xfrm>
            <a:off x="6526850" y="1383550"/>
            <a:ext cx="5159700" cy="4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¿Hay valores de características faltantes para un gran número de observaciones?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No se presentan datos nulos para ninguna de las columnas del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¿Hay funciones que faltan que podrían afectar otras funciones?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No hay funciones faltantes dentro del dataset trabajado.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¿Hay algún valor de característica inesperado?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Variables alejadas del promedio de los datos en las columnas de “distance_from_home” y “distance_from_last_transaction”, lo que las constituye en registros </a:t>
            </a:r>
            <a:r>
              <a:rPr lang="es-MX">
                <a:solidFill>
                  <a:schemeClr val="dk1"/>
                </a:solidFill>
              </a:rPr>
              <a:t>atípicos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dk1"/>
                </a:solidFill>
              </a:rPr>
              <a:t>¿Qué signos de sesgo de datos ve?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Posibles sesgos de reporte en las variables de “repeat_retailer” y “used_pin_number”, al no mostrar con exactitud la distribución de los datos en el mundo real.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g155bb1bd3b0_2_0"/>
          <p:cNvSpPr txBox="1"/>
          <p:nvPr/>
        </p:nvSpPr>
        <p:spPr>
          <a:xfrm>
            <a:off x="568275" y="496125"/>
            <a:ext cx="9373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 DE DATOS </a:t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5" name="Google Shape;115;g155bb1bd3b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00" y="1383550"/>
            <a:ext cx="5798625" cy="42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5bb1bd3b0_0_15"/>
          <p:cNvSpPr txBox="1"/>
          <p:nvPr/>
        </p:nvSpPr>
        <p:spPr>
          <a:xfrm>
            <a:off x="568275" y="496125"/>
            <a:ext cx="9373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DISTRIBUCIÓN DE LOS </a:t>
            </a:r>
            <a:r>
              <a:rPr b="1" lang="es-MX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DATOS </a:t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" name="Google Shape;122;g155bb1bd3b0_0_15"/>
          <p:cNvPicPr preferRelativeResize="0"/>
          <p:nvPr/>
        </p:nvPicPr>
        <p:blipFill rotWithShape="1">
          <a:blip r:embed="rId3">
            <a:alphaModFix/>
          </a:blip>
          <a:srcRect b="0" l="0" r="0" t="1048"/>
          <a:stretch/>
        </p:blipFill>
        <p:spPr>
          <a:xfrm>
            <a:off x="752875" y="1898100"/>
            <a:ext cx="3902524" cy="38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55bb1bd3b0_0_15"/>
          <p:cNvSpPr txBox="1"/>
          <p:nvPr/>
        </p:nvSpPr>
        <p:spPr>
          <a:xfrm>
            <a:off x="825625" y="1453725"/>
            <a:ext cx="51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Repeat retailer </a:t>
            </a:r>
            <a:r>
              <a:rPr b="1" lang="es-MX">
                <a:solidFill>
                  <a:schemeClr val="dk1"/>
                </a:solidFill>
              </a:rPr>
              <a:t>vs </a:t>
            </a:r>
            <a:r>
              <a:rPr lang="es-MX">
                <a:solidFill>
                  <a:schemeClr val="dk1"/>
                </a:solidFill>
              </a:rPr>
              <a:t>Used chip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g155bb1bd3b0_0_15"/>
          <p:cNvSpPr txBox="1"/>
          <p:nvPr/>
        </p:nvSpPr>
        <p:spPr>
          <a:xfrm>
            <a:off x="6180825" y="1453725"/>
            <a:ext cx="51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Distance from last transaction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" name="Google Shape;125;g155bb1bd3b0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900" y="1857000"/>
            <a:ext cx="3808876" cy="390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5bb1bd3b0_3_2"/>
          <p:cNvSpPr txBox="1"/>
          <p:nvPr/>
        </p:nvSpPr>
        <p:spPr>
          <a:xfrm>
            <a:off x="568275" y="496125"/>
            <a:ext cx="9373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DISTRIBUCIÓN DE LOS DE DATOS </a:t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2" name="Google Shape;132;g155bb1bd3b0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900" y="2180575"/>
            <a:ext cx="3595250" cy="35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55bb1bd3b0_3_2"/>
          <p:cNvSpPr txBox="1"/>
          <p:nvPr/>
        </p:nvSpPr>
        <p:spPr>
          <a:xfrm>
            <a:off x="3734350" y="1526100"/>
            <a:ext cx="51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Online order </a:t>
            </a:r>
            <a:r>
              <a:rPr b="1" lang="es-MX">
                <a:solidFill>
                  <a:schemeClr val="dk1"/>
                </a:solidFill>
              </a:rPr>
              <a:t>vs </a:t>
            </a:r>
            <a:r>
              <a:rPr lang="es-MX">
                <a:solidFill>
                  <a:schemeClr val="dk1"/>
                </a:solidFill>
              </a:rPr>
              <a:t>Distance from last transaction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g155bb1bd3b0_3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00" y="2180575"/>
            <a:ext cx="3430950" cy="34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55bb1bd3b0_3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1100" y="2180575"/>
            <a:ext cx="3536076" cy="34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55bb1bd3b0_3_2"/>
          <p:cNvSpPr txBox="1"/>
          <p:nvPr/>
        </p:nvSpPr>
        <p:spPr>
          <a:xfrm>
            <a:off x="568275" y="1526100"/>
            <a:ext cx="51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Online order </a:t>
            </a:r>
            <a:r>
              <a:rPr b="1" lang="es-MX">
                <a:solidFill>
                  <a:schemeClr val="dk1"/>
                </a:solidFill>
              </a:rPr>
              <a:t>vs </a:t>
            </a:r>
            <a:r>
              <a:rPr lang="es-MX">
                <a:solidFill>
                  <a:schemeClr val="dk1"/>
                </a:solidFill>
              </a:rPr>
              <a:t>Repeat retailer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g155bb1bd3b0_3_2"/>
          <p:cNvSpPr txBox="1"/>
          <p:nvPr/>
        </p:nvSpPr>
        <p:spPr>
          <a:xfrm>
            <a:off x="8399450" y="1526100"/>
            <a:ext cx="51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Online order </a:t>
            </a:r>
            <a:r>
              <a:rPr b="1" lang="es-MX">
                <a:solidFill>
                  <a:schemeClr val="dk1"/>
                </a:solidFill>
              </a:rPr>
              <a:t>vs </a:t>
            </a:r>
            <a:r>
              <a:rPr lang="es-MX">
                <a:solidFill>
                  <a:schemeClr val="dk1"/>
                </a:solidFill>
              </a:rPr>
              <a:t>Used chip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5bb1bd3b0_2_12"/>
          <p:cNvSpPr txBox="1"/>
          <p:nvPr/>
        </p:nvSpPr>
        <p:spPr>
          <a:xfrm>
            <a:off x="4167525" y="1530000"/>
            <a:ext cx="6331500" cy="4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¿Qué se está sobregeneralizado?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Se tiende a sobregeneralizar la ausencia de fraude en general para cada una de las entradas, pero sobre todo </a:t>
            </a:r>
            <a:r>
              <a:rPr lang="es-MX">
                <a:solidFill>
                  <a:schemeClr val="dk1"/>
                </a:solidFill>
              </a:rPr>
              <a:t>cuando la transacción se realiza de forma física haciendo uso de pin numérico.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¿Cómo reflejan las variables y sus valores el mundo real?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1"/>
                </a:solidFill>
              </a:rPr>
              <a:t>Los casos de fraude que hay cuando la transacción se realiza en una tienda frecuente y compra con chip tienden a no representar con exactitud la distribución en la vida real (muy pocos casos o inexistente en el </a:t>
            </a:r>
            <a:r>
              <a:rPr lang="es-MX">
                <a:solidFill>
                  <a:schemeClr val="dk1"/>
                </a:solidFill>
              </a:rPr>
              <a:t>conjunto</a:t>
            </a:r>
            <a:r>
              <a:rPr lang="es-MX">
                <a:solidFill>
                  <a:schemeClr val="dk1"/>
                </a:solidFill>
              </a:rPr>
              <a:t> de datos)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¿Qué podríamos estar dejando de lado?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>
                <a:solidFill>
                  <a:schemeClr val="dk1"/>
                </a:solidFill>
              </a:rPr>
              <a:t>Mayor cantidad de datos para transacciones realizadas con valores de distancias desde la casa y distancias desde la </a:t>
            </a:r>
            <a:r>
              <a:rPr lang="es-MX">
                <a:solidFill>
                  <a:schemeClr val="dk1"/>
                </a:solidFill>
              </a:rPr>
              <a:t>última</a:t>
            </a:r>
            <a:r>
              <a:rPr lang="es-MX">
                <a:solidFill>
                  <a:schemeClr val="dk1"/>
                </a:solidFill>
              </a:rPr>
              <a:t> transacción </a:t>
            </a:r>
            <a:r>
              <a:rPr lang="es-MX">
                <a:solidFill>
                  <a:schemeClr val="dk1"/>
                </a:solidFill>
              </a:rPr>
              <a:t>más</a:t>
            </a:r>
            <a:r>
              <a:rPr lang="es-MX">
                <a:solidFill>
                  <a:schemeClr val="dk1"/>
                </a:solidFill>
              </a:rPr>
              <a:t> altas que el promedio</a:t>
            </a:r>
            <a:r>
              <a:rPr lang="es-MX">
                <a:solidFill>
                  <a:schemeClr val="dk1"/>
                </a:solidFill>
              </a:rPr>
              <a:t>, y sobre todo más datos donde las entradas representan una salida como fraude.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4" name="Google Shape;144;g155bb1bd3b0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50" y="1784487"/>
            <a:ext cx="3289025" cy="32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55bb1bd3b0_2_12"/>
          <p:cNvSpPr txBox="1"/>
          <p:nvPr/>
        </p:nvSpPr>
        <p:spPr>
          <a:xfrm>
            <a:off x="568275" y="496125"/>
            <a:ext cx="9373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DISTRIBUCIÓN DE LOS DE DATOS </a:t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55bb1bd3b0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75" y="1674625"/>
            <a:ext cx="4943075" cy="44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55bb1bd3b0_4_0"/>
          <p:cNvSpPr txBox="1"/>
          <p:nvPr/>
        </p:nvSpPr>
        <p:spPr>
          <a:xfrm>
            <a:off x="568275" y="1179575"/>
            <a:ext cx="4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>
                <a:latin typeface="Century Gothic"/>
                <a:ea typeface="Century Gothic"/>
                <a:cs typeface="Century Gothic"/>
                <a:sym typeface="Century Gothic"/>
              </a:rPr>
              <a:t>Online Order = 0</a:t>
            </a:r>
            <a:endParaRPr b="1" i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g155bb1bd3b0_4_0"/>
          <p:cNvSpPr txBox="1"/>
          <p:nvPr/>
        </p:nvSpPr>
        <p:spPr>
          <a:xfrm>
            <a:off x="568275" y="496125"/>
            <a:ext cx="9373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 DE SUBGRUPOS</a:t>
            </a:r>
            <a:endParaRPr b="1" sz="3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g155bb1bd3b0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350" y="1709063"/>
            <a:ext cx="4890333" cy="44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55bb1bd3b0_4_0"/>
          <p:cNvSpPr txBox="1"/>
          <p:nvPr/>
        </p:nvSpPr>
        <p:spPr>
          <a:xfrm>
            <a:off x="6123963" y="1274425"/>
            <a:ext cx="4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>
                <a:latin typeface="Century Gothic"/>
                <a:ea typeface="Century Gothic"/>
                <a:cs typeface="Century Gothic"/>
                <a:sym typeface="Century Gothic"/>
              </a:rPr>
              <a:t>Online Order = 1</a:t>
            </a:r>
            <a:endParaRPr b="1" i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99437be84_0_2"/>
          <p:cNvSpPr txBox="1"/>
          <p:nvPr/>
        </p:nvSpPr>
        <p:spPr>
          <a:xfrm>
            <a:off x="568275" y="1179575"/>
            <a:ext cx="4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>
                <a:latin typeface="Century Gothic"/>
                <a:ea typeface="Century Gothic"/>
                <a:cs typeface="Century Gothic"/>
                <a:sym typeface="Century Gothic"/>
              </a:rPr>
              <a:t>Used pin number</a:t>
            </a:r>
            <a:r>
              <a:rPr b="1" i="1" lang="es-MX">
                <a:latin typeface="Century Gothic"/>
                <a:ea typeface="Century Gothic"/>
                <a:cs typeface="Century Gothic"/>
                <a:sym typeface="Century Gothic"/>
              </a:rPr>
              <a:t> = 0</a:t>
            </a:r>
            <a:endParaRPr b="1" i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399437be84_0_2"/>
          <p:cNvSpPr txBox="1"/>
          <p:nvPr/>
        </p:nvSpPr>
        <p:spPr>
          <a:xfrm>
            <a:off x="568275" y="496125"/>
            <a:ext cx="9373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 DE SUBGRUPOS</a:t>
            </a:r>
            <a:endParaRPr b="1" sz="3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399437be84_0_2"/>
          <p:cNvSpPr txBox="1"/>
          <p:nvPr/>
        </p:nvSpPr>
        <p:spPr>
          <a:xfrm>
            <a:off x="6123963" y="1274425"/>
            <a:ext cx="4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>
                <a:latin typeface="Century Gothic"/>
                <a:ea typeface="Century Gothic"/>
                <a:cs typeface="Century Gothic"/>
                <a:sym typeface="Century Gothic"/>
              </a:rPr>
              <a:t>Used pin number</a:t>
            </a:r>
            <a:r>
              <a:rPr b="1" i="1" lang="es-MX">
                <a:latin typeface="Century Gothic"/>
                <a:ea typeface="Century Gothic"/>
                <a:cs typeface="Century Gothic"/>
                <a:sym typeface="Century Gothic"/>
              </a:rPr>
              <a:t> = 1</a:t>
            </a:r>
            <a:endParaRPr b="1" i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4" name="Google Shape;164;g1399437be8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75" y="1793125"/>
            <a:ext cx="4518925" cy="41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399437be84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975" y="1793125"/>
            <a:ext cx="4478305" cy="41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99437be84_0_13"/>
          <p:cNvSpPr txBox="1"/>
          <p:nvPr/>
        </p:nvSpPr>
        <p:spPr>
          <a:xfrm>
            <a:off x="568275" y="1179575"/>
            <a:ext cx="4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>
                <a:latin typeface="Century Gothic"/>
                <a:ea typeface="Century Gothic"/>
                <a:cs typeface="Century Gothic"/>
                <a:sym typeface="Century Gothic"/>
              </a:rPr>
              <a:t>Repeat retailer</a:t>
            </a:r>
            <a:r>
              <a:rPr b="1" i="1" lang="es-MX">
                <a:latin typeface="Century Gothic"/>
                <a:ea typeface="Century Gothic"/>
                <a:cs typeface="Century Gothic"/>
                <a:sym typeface="Century Gothic"/>
              </a:rPr>
              <a:t> = 0</a:t>
            </a:r>
            <a:endParaRPr b="1" i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g1399437be84_0_13"/>
          <p:cNvSpPr txBox="1"/>
          <p:nvPr/>
        </p:nvSpPr>
        <p:spPr>
          <a:xfrm>
            <a:off x="568275" y="496125"/>
            <a:ext cx="9373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s-MX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 DE SUBGRUPOS</a:t>
            </a:r>
            <a:endParaRPr b="1" sz="3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g1399437be84_0_13"/>
          <p:cNvSpPr txBox="1"/>
          <p:nvPr/>
        </p:nvSpPr>
        <p:spPr>
          <a:xfrm>
            <a:off x="6123963" y="1274425"/>
            <a:ext cx="4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>
                <a:latin typeface="Century Gothic"/>
                <a:ea typeface="Century Gothic"/>
                <a:cs typeface="Century Gothic"/>
                <a:sym typeface="Century Gothic"/>
              </a:rPr>
              <a:t>Repeat retailer</a:t>
            </a:r>
            <a:r>
              <a:rPr b="1" i="1" lang="es-MX">
                <a:latin typeface="Century Gothic"/>
                <a:ea typeface="Century Gothic"/>
                <a:cs typeface="Century Gothic"/>
                <a:sym typeface="Century Gothic"/>
              </a:rPr>
              <a:t> = 1</a:t>
            </a:r>
            <a:endParaRPr b="1" i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" name="Google Shape;174;g1399437be84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75" y="1804450"/>
            <a:ext cx="4516275" cy="41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399437be84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975" y="1864325"/>
            <a:ext cx="4516275" cy="4109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2018-06-21T19:07:43Z</dcterms:created>
  <dc:creator>Usuario de Microsoft Office</dc:creator>
</cp:coreProperties>
</file>